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notesSlides/notesSlide1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448" r:id="rId5"/>
    <p:sldId id="2462" r:id="rId6"/>
    <p:sldId id="2474" r:id="rId7"/>
    <p:sldId id="259" r:id="rId8"/>
    <p:sldId id="2473" r:id="rId9"/>
    <p:sldId id="2481" r:id="rId10"/>
    <p:sldId id="2475" r:id="rId11"/>
    <p:sldId id="2476" r:id="rId12"/>
    <p:sldId id="2477" r:id="rId13"/>
    <p:sldId id="2478" r:id="rId14"/>
    <p:sldId id="2479" r:id="rId15"/>
    <p:sldId id="2480" r:id="rId16"/>
    <p:sldId id="2483" r:id="rId17"/>
    <p:sldId id="2484" r:id="rId18"/>
    <p:sldId id="2467" r:id="rId19"/>
    <p:sldId id="2468" r:id="rId20"/>
    <p:sldId id="2469" r:id="rId21"/>
    <p:sldId id="2470" r:id="rId22"/>
    <p:sldId id="2471" r:id="rId23"/>
    <p:sldId id="2472" r:id="rId24"/>
    <p:sldId id="2465" r:id="rId25"/>
    <p:sldId id="2451" r:id="rId26"/>
    <p:sldId id="2432" r:id="rId27"/>
    <p:sldId id="2433" r:id="rId28"/>
    <p:sldId id="2450" r:id="rId29"/>
    <p:sldId id="260" r:id="rId30"/>
    <p:sldId id="2457" r:id="rId31"/>
    <p:sldId id="2453" r:id="rId32"/>
    <p:sldId id="262" r:id="rId33"/>
    <p:sldId id="2454" r:id="rId34"/>
    <p:sldId id="2456" r:id="rId35"/>
    <p:sldId id="2436" r:id="rId36"/>
    <p:sldId id="2482" r:id="rId37"/>
    <p:sldId id="2489" r:id="rId38"/>
    <p:sldId id="2485" r:id="rId39"/>
    <p:sldId id="2486" r:id="rId40"/>
    <p:sldId id="2487" r:id="rId41"/>
    <p:sldId id="24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1257" autoAdjust="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Sector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A2-4DE0-8664-F0E576FF22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A2-4DE0-8664-F0E576FF22D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A2-4DE0-8664-F0E576FF22D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A2-4DE0-8664-F0E576FF22DB}"/>
              </c:ext>
            </c:extLst>
          </c:dPt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3A2-4DE0-8664-F0E576FF22D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Sector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81E4-4B7A-B54D-B343FC3DBA4F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Sector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81E4-4B7A-B54D-B343FC3DB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LID4096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LID4096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976744317449631"/>
          <c:w val="1"/>
          <c:h val="3.79695246427529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8T22:51:33.7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0 421 15360,'0'0'5397,"6"-5"-4843,29-27-99,2 1 1,49-31-1,61-35 382,-87 55-445,98-51 0,-48 35 35,-108 58-193,-7 0-221,0 1 0,0 0 0,0 0 0,1 0 0,-1 1 0,0 0 0,1 0 0,-1 0 0,1 1 0,0-1 0,-8 7 1,-5 1-427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8T22:51:34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22655,'0'-3'-3,"0"2"4,0 0 0,0 0 1,0 0-1,0 0 0,0-1 0,0 1 0,0 0 0,1 0 1,-1 0-1,0 0 0,1 0 0,-1 0 0,1 0 0,-1 1 1,1-1-1,-1 0 0,1 0 0,0 0 0,0 0 0,1-1 1,-2 1 12,1 0 1,0 0 0,0 1-1,0-1 1,0 0-1,0 0 1,0 0 0,1 1-1,-1-1 1,0 0 0,0 1-1,0-1 1,1 1-1,-1 0 1,0-1 0,0 1-1,1 0 1,-1 0 0,0 0-1,1 0 1,-1 0-1,0 0 1,1 0 0,-1 0-1,0 0 1,1 1 0,-1-1-1,0 1 1,0-1 0,1 1-1,-1-1 1,0 1-1,0-1 1,2 2 0,4 5 38,1 1 0,-1-1 0,0 1 1,-1 0-1,0 1 0,0 0 0,-1 0 0,0 0 1,-1 0-1,5 14 0,9 16 108,-10-25-144,11 23 60,27 39-1,-38-65-65,0 0 0,0-1-1,1-1 1,0 1 0,1-1 0,0-1-1,22 15 1,14 1-1417,-18-9-2680,35 24 0,-51-29-5151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8T22:51:37.3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1 479 18175,'0'-1'11,"0"0"0,0 0 0,0-1 0,0 1 0,0 0 1,0 0-1,0 0 0,1 0 0,-1 0 0,0 0 0,1 1 0,-1-1 0,1 0 0,-1 0 0,1 0 0,0 0 0,-1 0 0,1 1 0,0-1 0,-1 0 0,1 0 0,0 1 0,0-1 0,0 1 0,0-1 0,-1 1 0,1-1 0,0 1 0,0-1 0,0 1 0,0 0 0,0 0 0,0-1 0,0 1 0,0 0 0,0 0 0,0 0 0,0 0 0,0 0 0,1 0 0,-1 0 0,0 1 0,1-1 0,1 0 166,1 0 0,-1-2 0,0 1 0,1 0 0,-1-1 0,0 1 0,0-1 0,0 0 0,0 0 0,4-3 0,-5 3 847,12-12-21,5-10 426,-16 22-1410,-1-1 0,1 1-1,0 0 1,0 0 0,1 1-1,-1-1 1,0 1 0,1-1 0,-1 1-1,0 0 1,1 0 0,0 1-1,-1-1 1,6 0 0,57 2 209,-45 1-225,47 1 285,0-3 0,0-2 0,123-22 0,-12-22 25,66-12 14,-119 35-246,-67 11-37,1 2 0,-1 2-1,118 2 1,-74 11 20,0-5 0,-1-5 0,189-32 0,-162 17 0,197-6 0,-28 3-64,-13 0 0,81-3 22,-344 25 14,-13 0-6,1 0 0,0 1-1,-1 0 1,1 0-1,0 1 1,-1 0 0,1 1-1,-1 0 1,1 1 0,8 3-1,-10-3-29,4 0 0,-11-2 0,0-1 0,0 0 0,0 1 0,1-1 0,-1 1 0,0 0 0,0-1 0,0 1 0,0 0 0,0 0 0,0-1 0,0 1 0,0 0 0,-1 0 0,1 0 0,0 0 0,0 0 0,-1 0 0,1 0 0,0 2 0,3 4 0,2-2 0,-1 1 0,1-1 0,0 0 0,1 0 0,-1-1 0,1 0 0,0 0 0,0-1 0,0 0 0,0 0 0,0 0 0,1-1 0,8 1 0,42 10 0,1-3 0,0-3 0,0-2 0,70-3 0,27-10 0,58 2 0,62 12 0,58 4 0,146 16 122,-405-23-116,476-14 75,-162-3-34,227-14 64,-3-29 135,2 0 9,0 29-120,-275 23-74,284 3 27,-89 38-88,-482-34 0,-40-3 0,0 1 0,0 1 0,0 0 0,-1 1 0,22 5 0,-25-2 0,2 2 0,-3-1 0,-8-5 0,0 0 0,1-1-1,-1 1 1,0-1 0,0 1 0,0 0-1,1-1 1,-1 1 0,0 0-1,0 0 1,0-1 0,0 1 0,0 0-1,0-1 1,0 1 0,0 0 0,0-1-1,-1 1 1,1 1 0,-3 1 26,-13 35 337,15-28-363,1-1 0,5 1 0,6 2 0,-3-4 21,-5-21-195,-4 3-3214,-3-5-14318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8T22:51:51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0 285 15872,'0'1'6,"1"0"1,-1-1 0,0 1-1,1-1 1,-1 1 0,0-1 0,1 1-1,-1-1 1,1 0 0,-1 1-1,0-1 1,1 1 0,-1-1 0,1 0-1,-1 1 1,1-1 0,0 0-1,-1 0 1,1 1 0,-1-1 0,1 0-1,-1 0 1,1 0 0,0 0-1,-1 0 1,1 1 0,-1-1 0,1 0-1,0-1 1,-1 1 0,1 0-1,-1 0 1,1 0 0,0 0 0,-1 0-1,1-1 1,-1 1 0,1 0-1,-1 0 1,1-1 0,0 0 0,36-15 448,-26 10-275,14-3 290,0 1 0,0 2-1,1 0 1,0 2 0,0 0 0,39 1 0,57-9 934,118-25-337,-183 25-797,1 3 0,1 3 0,0 2 1,0 3-1,95 10 0,-63 1-128,1-4 0,152-11 1,-123-8 6,28 0 43,66-3-21,-46 0 101,12 1-182,56 28-43,-152-5-6,170-8-1,-170-4 8,133 11 0,-191-5-37,253-4 157,-62-2-59,17 24-109,-137-14 41,-48-2 3,58-4-1,213-13-43,-57 13 0,-110 4 0,-39 0 0,39-1 0,340-23 619,-154-2-470,-160 16-149,126-4 22,-180 6 84,-126 4-106,0 0 0,0 0 0,1 0 0,-1 0 0,0 0 0,0 0 0,0 0 1,0 0-1,0 0 0,0 0 0,0 0 0,0 0 0,0 0 0,0 0 0,1 0 0,-1 0 0,0 0 0,0 0 0,0 0 0,0 0 0,0-1 0,0 1 0,0 0 0,0 0 0,0 0 0,0 0 0,0 0 0,0 0 0,0 0 0,1 0 1,-1 0-1,0 0 0,0 0 0,0 0 0,0 0 0,0-1 0,0 1 0,0 0 0,0 0 0,0 0 0,0 0 0,0 0 0,0 0 0,0 0 0,0 0 0,0 0 0,0-1 0,0 1 0,0 0 0,0 0 0,0 0 0,0 0 0,-1 0 0,1 0 1,0 0-1,0 0 0,0 0 0,0 0 0,0 0 0,0 0 0,0-1 0,-7-7 3,-8-5-30,3 4-87,-25-18-3164,5 7-13148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8T22:51:53.6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10 385 15872,'-9'9'2274,"21"-12"-1602,34-17-867,-37 16 515,222-103 1238,-135 63-1109,32-13-24,274-89 471,-393 143-897,15-6-2707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8T22:51:54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17023,'0'0'2560,"24"0"-1557,-12 2-822,-1 1 0,1 0 0,-1 1 0,0 0 1,12 6-1,23 8 161,17 0 37,1-3 0,0-2-1,92 5 1,-105-14-190,0 3 0,0 1 0,0 3 0,-1 2 0,-1 3 0,54 23 0,-91-33-161,0-1 0,0 0 1,23 5-1,-31-9-28,1 0-1,0-1 1,0 0-1,0 0 1,-1 0-1,1-1 1,0 1-1,0-1 1,0 0-1,-1 0 1,1-1-1,-1 0 1,6-2-1,13-8-3049,-1 0-12203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3T22:30:43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0 776 24575,'16'-2'0,"0"0"0,-1-2 0,0 0 0,0 0 0,0-2 0,-1 0 0,24-13 0,12-4 0,7 4 0,0 3 0,1 2 0,1 2 0,62-3 0,-68 8 0,15-3 0,20-2 0,113-2 0,-133 14 0,16 2 0,0-4 0,124-19 0,-137 7 0,-12 1 0,-1 3 0,92-3 0,352 15 0,-355-14 0,-11 0 0,-116 11 0,355 3 0,-263 10 0,-75-7 0,0-1 0,1-2 0,45-3 0,-80 1 0,0 0 0,0-1 0,1 1 0,-1-1 0,0 0 0,0 0 0,0 0 0,0-1 0,0 1 0,-1-1 0,1 1 0,0-1 0,4-4 0,-7 5 0,1 0 0,0 0 0,0 0 0,-1 0 0,1 0 0,-1 0 0,1-1 0,-1 1 0,1 0 0,-1 0 0,0-1 0,0 1 0,0 0 0,1-1 0,-1 1 0,0 0 0,-1 0 0,1-1 0,0 1 0,0 0 0,0-1 0,-1 1 0,1 0 0,-1 0 0,1 0 0,-1-1 0,1 1 0,-1 0 0,0 0 0,0 0 0,1 0 0,-1 0 0,0 0 0,0 0 0,0 0 0,-2 0 0,-38-36 0,33 31 0,0 0 0,1 0 0,0-1 0,0 0 0,0 0 0,1-1 0,-10-15 0,-12-25 0,-65-84 0,-10-15 0,94 136 0,2 1 0,15 13 0,201 114 0,-129-75 0,-24-14 0,-35-19 0,0 1 0,-1 1 0,-1 1 0,0 0 0,22 20 0,-37-28 0,-1 0 0,0 1 0,0-1 0,0 1 0,0 0 0,-1 0 0,0 0 0,0 0 0,0 0 0,0 0 0,-1 1 0,0-1 0,0 0 0,0 1 0,-1-1 0,0 1 0,0-1 0,-1 1 0,1-1 0,-1 1 0,-2 7 0,1-3 0,-1 0 0,-1 0 0,1 0 0,-1 0 0,-1 0 0,0-1 0,0 0 0,-1 0 0,0 0 0,-9 9 0,-12 10 0,15-14 0,0-1 0,0-1 0,-2 0 0,1 0 0,-1-1 0,-1-1 0,-21 11 0,-114 41 0,128-55 0,-1-1 0,1-1 0,-1-1 0,0-1 0,-24 0 0,-3-4-1365,30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3T22:31:17.6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475 259 24575,'-9'6'0,"1"0"0,-1 0 0,1 1 0,1 0 0,-1 0 0,-10 14 0,-4 5 0,-18 18 0,3 3 0,2 1 0,-51 90 0,69-104 0,1 0 0,1 2 0,-17 63 0,-13 114 0,39-178 0,-4 17 0,3 1 0,1-1 0,3 1 0,7 92 0,2-87 0,-3 1 0,-2 0 0,-3 0 0,-16 103 0,7-94 0,-3 110 0,16 70 0,0-86 0,-2-154 0,0 0 0,0 0 0,1 0 0,1 0 0,-1 0 0,1 0 0,0 0 0,1-1 0,0 1 0,0-1 0,0 0 0,1 0 0,0 0 0,10 12 0,-8-10 0,0 0 0,-1 0 0,0 1 0,-1-1 0,0 1 0,0 0 0,1 12 0,12 76 0,-11-52 0,56 219 0,3 18 0,-65-282 0,6 43 0,21 78 0,20-2 0,-28-78 0,15 55 0,-32-86 0,1 1 0,1-1 0,0 0 0,1 0 0,0 0 0,0 0 0,1-1 0,0 0 0,1 0 0,0-1 0,1 0 0,14 14 0,2-3 0,-2 2 0,0 0 0,-2 2 0,0 0 0,-2 2 0,28 48 0,69 176 0,-114-248 0,8 22 0,-7-18 0,0 0 0,0 0 0,0 0 0,1-1 0,0 1 0,0-1 0,1 0 0,-1 1 0,1-2 0,0 1 0,0 0 0,1-1 0,-1 0 0,8 5 0,21 11 0,1-2 0,0-2 0,45 16 0,22 9 0,46 28 0,232 73 0,-331-131 0,1-2 0,-1-3 0,52 1 0,51 7 0,193 12 0,3-26 0,-130-3 0,-39 1 0,187 5 0,-323 0 0,0 3 0,0 1 0,45 14 0,118 48 0,-118-37 0,109 24 0,263 49 0,-402-89 0,1-4 0,0-1 0,0-4 0,68 1 0,405-10 0,-524 2 0,-1 0 0,0-1 0,0 0 0,0-1 0,0 1 0,0-1 0,0 0 0,-1-1 0,1 1 0,0-1 0,-1 0 0,0-1 0,0 1 0,6-6 0,6-6 0,-1-1 0,22-30 0,-4 5 0,6-7 0,-2-3 0,34-61 0,-38 58 0,-12 20 0,-2 5 0,-2 0 0,-1-2 0,18-44 0,-31 67 0,0 0 0,0 0 0,0 1 0,1-1 0,6-7 0,-6 9 0,0 0 0,-1-1 0,1 0 0,-2 1 0,1-2 0,-1 1 0,3-9 0,12-62 0,-4 0 0,7-144 0,-20-165 0,-4 182 0,3 175 0,-1-64 0,5 0 0,19-124 0,-11 156 0,0 7 0,-3-1 0,4-84 0,-6 19 0,30-161 0,-27 219 0,9-68 0,3-219 0,-38-117 0,5 166 0,0 223 0,0-14 0,4 23 0,-3 0 0,-3 1 0,-31-94 0,38 143 0,-1 2 0,0-1 0,-1 1 0,-1 0 0,-20-29 0,21 38 0,0 1 0,0 1 0,0 0 0,-1 0 0,0 0 0,0 1 0,0 1 0,-14-5 0,-13-8 0,11 2 0,1-2 0,-31-25 0,38 27 0,0 1 0,-1 1 0,0 1 0,-1 1 0,-34-15 0,-58-9 0,63 21 0,-54-23 0,85 29 0,-114-45 0,112 47 0,-1 2 0,1 0 0,-1 0 0,0 2 0,-25 0 0,13 4 0,-1 0 0,1 3 0,-1 0 0,-50 17 0,-122 54 0,140-49 0,42-19 0,-1-1 0,1-1 0,-1-1 0,-1-1 0,-33 1 0,-126-7 0,66-2 0,52 3 0,33-1 0,1 1 0,-1 2 0,1 2 0,-1 0 0,-48 13 0,50-8 0,0 0 0,0-3 0,-1 0 0,0-2 0,-60-2 0,-156-28 0,129 10 0,73 12 0,24 4 0,0-2 0,1 0 0,-1-2 0,1 0 0,-25-10 0,-39-16 0,-145-34 0,199 59 0,0 2 0,-1 1 0,-48 2 0,51 2 0,0-2 0,0-1 0,0-1 0,-39-9 0,27 2 0,1 2 0,-2 2 0,-48-1 0,-128 7 0,89 3 0,-76-15 0,-10 0 0,37 26 0,78-3 0,70-6 0,0 0 0,-51 18 0,50-13 0,-1-2 0,-41 6 0,19-10 0,-69-5 0,75-1 0,0 2 0,-56 7 0,80-2 0,-34 11 0,39-10 0,0-1 0,0 0 0,-29 2 0,8-7 7,31-1-203,0 0 0,0 1 0,0 1 0,0 0 0,0 0 0,-9 3 0,8 0-6630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3T22:31:25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2143 1 24575,'-20'16'0,"1"1"0,1 0 0,0 2 0,2 0 0,0 1 0,1 0 0,-15 28 0,7-13 0,-56 89 0,-117 251 0,134-247 0,-25 58 0,33-55 0,-45 160 0,78-223 0,-4-1 0,-47 93 0,30-83 0,-105 139 0,98-148 0,3 0 0,3 1 0,-56 123 0,-8 64 0,64-145 0,-30 121 0,71-221 0,1-1 0,-1 1 0,2 19 0,0-22 0,0 0 0,0 0 0,0 0 0,-1 0 0,-1 0 0,1-1 0,-1 1 0,-6 14 0,-20 28 0,-2-1 0,-2-1 0,-44 48 0,10-11 0,47-59 0,-36 45 0,49-63 0,-2-1 0,1 0 0,-1 0 0,0-1 0,0 0 0,-12 7 0,19-12 0,0-1 0,0 1 0,0 0 0,0-1 0,0 1 0,0-1 0,0 1 0,0-1 0,0 0 0,0 0 0,0 1 0,-1-1 0,1 0 0,0 0 0,0 0 0,0 0 0,0 0 0,0 0 0,-1 0 0,1-1 0,0 1 0,0 0 0,0-1 0,0 1 0,0 0 0,0-1 0,0 0 0,0 1 0,0-1 0,0 1 0,0-1 0,0 0 0,0 0 0,1 0 0,-1 1 0,0-1 0,1 0 0,-1 0 0,0 0 0,1 0 0,-1 0 0,1 0 0,-1 0 0,1 0 0,0-1 0,-1 0 0,-1-8 0,0 0 0,1 0 0,0 0 0,0-15 0,0 2 0,-104-501 0,39 233 0,58 238 0,5 34 0,3 16 0,-1 4 0,7 100 0,5 0 0,3-1 0,5-1 0,4-1 0,5 0 0,57 134 0,-75-203 0,-7-20 0,0 0 0,1 0 0,0 0 0,7 12 0,-10-19 0,1 0 0,-1-1 0,0 1 0,1-1 0,-1 1 0,1-1 0,-1 0 0,1 1 0,0-1 0,-1 0 0,1 0 0,0 0 0,0 0 0,0 0 0,0-1 0,0 1 0,0 0 0,0-1 0,0 0 0,0 1 0,0-1 0,0 0 0,0 0 0,0 0 0,4-1 0,46-10 0,-1-2 0,0-3 0,58-26 0,-47 17 0,81-20 0,-79 31 0,0 3 0,1 3 0,129 1 0,-178 8-108,-7-1-143,1 1-1,-1-2 1,0 1-1,14-4 1,-8 0-6575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13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2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6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35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7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5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44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6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21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2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5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23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60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5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1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2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36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20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57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כאן ניתן לראות את התוצאה הרצויה של הכלי על פונקציה כלשהי.</a:t>
            </a:r>
            <a:br>
              <a:rPr lang="en-US" dirty="0"/>
            </a:br>
            <a:r>
              <a:rPr lang="he-IL" dirty="0"/>
              <a:t>נבחין כי בייסיק בלוק קרים נדחפים למטה כשבמקביל בייסיק בלוק חמים מוצמדים </a:t>
            </a:r>
            <a:r>
              <a:rPr lang="he-IL" dirty="0" err="1"/>
              <a:t>לטרייס</a:t>
            </a:r>
            <a:r>
              <a:rPr lang="he-IL" dirty="0"/>
              <a:t> החם מתחילת הפונקציה.</a:t>
            </a:r>
          </a:p>
          <a:p>
            <a:r>
              <a:rPr lang="he-IL" dirty="0"/>
              <a:t>כמו כן נבחין </a:t>
            </a:r>
            <a:r>
              <a:rPr lang="he-IL" dirty="0" err="1"/>
              <a:t>באיך</a:t>
            </a:r>
            <a:r>
              <a:rPr lang="he-IL" dirty="0"/>
              <a:t> אנו שותלים את הבייסיק בלוקס של הפונקציה הנקראת לקוראת.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2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08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74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6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5.xml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customXml" Target="../ink/ink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0.wdp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microsoft.com/office/2007/relationships/hdphoto" Target="../media/hdphoto12.wdp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4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Binary Translation and Optimization Techniques</a:t>
            </a:r>
            <a:br>
              <a:rPr lang="en-US" dirty="0"/>
            </a:br>
            <a:r>
              <a:rPr lang="en-US" dirty="0"/>
              <a:t> course 046275 spring 2023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0161" y="4790889"/>
            <a:ext cx="4114800" cy="518795"/>
          </a:xfrm>
        </p:spPr>
        <p:txBody>
          <a:bodyPr/>
          <a:lstStyle/>
          <a:p>
            <a:r>
              <a:rPr lang="en-US" dirty="0"/>
              <a:t>Final project presentation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A7180D-F57B-9B2E-9C40-A1A05A1BA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Presented by Gil Saiet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F47CA-6AAE-E079-19A7-DF19D8BC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" y="103179"/>
            <a:ext cx="5938684" cy="5924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AC928-0554-FFD3-97FD-44A5DAD4F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16" y="103179"/>
            <a:ext cx="3064712" cy="592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5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CBB9A-914E-7C25-F2E7-0310DBAF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4" y="183887"/>
            <a:ext cx="4342298" cy="4860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DFDD0-2A01-C354-F49E-60ECB46E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86" y="183886"/>
            <a:ext cx="7253626" cy="3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45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0CA0A-8E10-01F0-A85D-1B6DB2BD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79" y="629673"/>
            <a:ext cx="6630325" cy="1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8BC5D-41ED-58C0-F25F-AF3B606F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5" y="1184300"/>
            <a:ext cx="7339094" cy="5543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6F907B-501A-E14D-DB34-6C8BAE5AA1A7}"/>
              </a:ext>
            </a:extLst>
          </p:cNvPr>
          <p:cNvSpPr txBox="1"/>
          <p:nvPr/>
        </p:nvSpPr>
        <p:spPr>
          <a:xfrm>
            <a:off x="7031153" y="168008"/>
            <a:ext cx="4962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part of translating functions</a:t>
            </a:r>
            <a:br>
              <a:rPr lang="en-US" dirty="0"/>
            </a:br>
            <a:r>
              <a:rPr lang="en-US" dirty="0"/>
              <a:t>into vector of ADT </a:t>
            </a:r>
            <a:r>
              <a:rPr lang="en-US" dirty="0" err="1"/>
              <a:t>xed_ins_to_translate</a:t>
            </a:r>
            <a:endParaRPr lang="en-US" dirty="0"/>
          </a:p>
          <a:p>
            <a:r>
              <a:rPr lang="en-US" dirty="0"/>
              <a:t>From function </a:t>
            </a:r>
            <a:r>
              <a:rPr lang="en-US" dirty="0" err="1"/>
              <a:t>find_candidate_rtns_for_translation</a:t>
            </a:r>
            <a:endParaRPr lang="LID4096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927233-AD79-98A2-8991-D279B723C59B}"/>
              </a:ext>
            </a:extLst>
          </p:cNvPr>
          <p:cNvGrpSpPr/>
          <p:nvPr/>
        </p:nvGrpSpPr>
        <p:grpSpPr>
          <a:xfrm>
            <a:off x="4660277" y="5383376"/>
            <a:ext cx="3920040" cy="312480"/>
            <a:chOff x="4660277" y="5383376"/>
            <a:chExt cx="392004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6F446F-0031-36B0-8042-CE3428F24D3B}"/>
                    </a:ext>
                  </a:extLst>
                </p14:cNvPr>
                <p14:cNvContentPartPr/>
                <p14:nvPr/>
              </p14:nvContentPartPr>
              <p14:xfrm>
                <a:off x="4660277" y="5383376"/>
                <a:ext cx="230760" cy="15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6F446F-0031-36B0-8042-CE3428F24D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4157" y="5377256"/>
                  <a:ext cx="243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89FB85-4DFE-689C-CACE-3234EF78B565}"/>
                    </a:ext>
                  </a:extLst>
                </p14:cNvPr>
                <p14:cNvContentPartPr/>
                <p14:nvPr/>
              </p14:nvContentPartPr>
              <p14:xfrm>
                <a:off x="4680437" y="5530976"/>
                <a:ext cx="164520" cy="16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89FB85-4DFE-689C-CACE-3234EF78B5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4317" y="5524856"/>
                  <a:ext cx="176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C4F173-6C6B-0E9B-6C60-BD4F9013F03B}"/>
                    </a:ext>
                  </a:extLst>
                </p14:cNvPr>
                <p14:cNvContentPartPr/>
                <p14:nvPr/>
              </p14:nvContentPartPr>
              <p14:xfrm>
                <a:off x="4686557" y="5403536"/>
                <a:ext cx="3893760" cy="172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C4F173-6C6B-0E9B-6C60-BD4F9013F0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80437" y="5397416"/>
                  <a:ext cx="39060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487EF9-7F7E-B75D-0B3B-0AF531B8BA97}"/>
              </a:ext>
            </a:extLst>
          </p:cNvPr>
          <p:cNvGrpSpPr/>
          <p:nvPr/>
        </p:nvGrpSpPr>
        <p:grpSpPr>
          <a:xfrm>
            <a:off x="6069677" y="2852936"/>
            <a:ext cx="2416320" cy="217080"/>
            <a:chOff x="6069677" y="2852936"/>
            <a:chExt cx="241632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8BBACC-329A-3768-8302-299EDE7EF2AA}"/>
                    </a:ext>
                  </a:extLst>
                </p14:cNvPr>
                <p14:cNvContentPartPr/>
                <p14:nvPr/>
              </p14:nvContentPartPr>
              <p14:xfrm>
                <a:off x="6069677" y="2883896"/>
                <a:ext cx="2416320" cy="10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8BBACC-329A-3768-8302-299EDE7EF2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63557" y="2877776"/>
                  <a:ext cx="2428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8434902-FBDA-CE29-DC59-C13EC0672C73}"/>
                    </a:ext>
                  </a:extLst>
                </p14:cNvPr>
                <p14:cNvContentPartPr/>
                <p14:nvPr/>
              </p14:nvContentPartPr>
              <p14:xfrm>
                <a:off x="6141677" y="2852936"/>
                <a:ext cx="345240" cy="14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8434902-FBDA-CE29-DC59-C13EC0672C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35557" y="2846816"/>
                  <a:ext cx="357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B7D784-6FA1-636F-F527-908019A6D94C}"/>
                    </a:ext>
                  </a:extLst>
                </p14:cNvPr>
                <p14:cNvContentPartPr/>
                <p14:nvPr/>
              </p14:nvContentPartPr>
              <p14:xfrm>
                <a:off x="6115037" y="2985416"/>
                <a:ext cx="392760" cy="84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B7D784-6FA1-636F-F527-908019A6D9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08917" y="2979296"/>
                  <a:ext cx="405000" cy="9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2E91DE7-D311-9256-B9C1-13431CD3B3BB}"/>
              </a:ext>
            </a:extLst>
          </p:cNvPr>
          <p:cNvSpPr txBox="1"/>
          <p:nvPr/>
        </p:nvSpPr>
        <p:spPr>
          <a:xfrm>
            <a:off x="8580317" y="2224529"/>
            <a:ext cx="235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ADT constructor</a:t>
            </a:r>
          </a:p>
          <a:p>
            <a:r>
              <a:rPr lang="en-US" dirty="0"/>
              <a:t>Decoding using XED platform instruction from Pin library</a:t>
            </a:r>
            <a:endParaRPr lang="LID4096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A1CFA4-886C-215E-7FA3-8BEEA068ED53}"/>
              </a:ext>
            </a:extLst>
          </p:cNvPr>
          <p:cNvSpPr txBox="1"/>
          <p:nvPr/>
        </p:nvSpPr>
        <p:spPr>
          <a:xfrm>
            <a:off x="8678636" y="5080370"/>
            <a:ext cx="2442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Inserting the instruction</a:t>
            </a:r>
            <a:br>
              <a:rPr lang="en-US" dirty="0"/>
            </a:br>
            <a:r>
              <a:rPr lang="en-US" dirty="0"/>
              <a:t>to the function’s vector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9749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9343E-3FAC-B98A-4D45-2B31B6B0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409557"/>
            <a:ext cx="3000794" cy="605874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203" y="235131"/>
            <a:ext cx="5897218" cy="8842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 INLINING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5544" y="1022021"/>
            <a:ext cx="3017520" cy="464871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E6DB9-D37A-E988-2F03-3E7CD465EED0}"/>
              </a:ext>
            </a:extLst>
          </p:cNvPr>
          <p:cNvSpPr txBox="1"/>
          <p:nvPr/>
        </p:nvSpPr>
        <p:spPr>
          <a:xfrm>
            <a:off x="5686169" y="1906259"/>
            <a:ext cx="63070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Function calls have an overhead we want to minimize.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can’t just “copy” same function code to every place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it’s been called. Instead, we find the single hot call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By gathering the relevant statistics and data,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tool will know for each callee function, it’s most important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Also, we want to work on only hot functions.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Functions who has the highest count of runtime instructions.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conclude, we will look for the hottest functions.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Then, we will look inside these functions for function calls of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hot functions. We will replace the calls, moderately  with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callee code.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D60D8-C3A4-37AD-8F94-3BAC2D71626A}"/>
              </a:ext>
            </a:extLst>
          </p:cNvPr>
          <p:cNvSpPr txBox="1"/>
          <p:nvPr/>
        </p:nvSpPr>
        <p:spPr>
          <a:xfrm>
            <a:off x="3445933" y="409557"/>
            <a:ext cx="23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function inlining</a:t>
            </a:r>
            <a:endParaRPr lang="LID4096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A61CEEF-A916-A9B7-42C5-FEA69BA2C3B8}"/>
                  </a:ext>
                </a:extLst>
              </p14:cNvPr>
              <p14:cNvContentPartPr/>
              <p14:nvPr/>
            </p14:nvContentPartPr>
            <p14:xfrm>
              <a:off x="1760693" y="3462573"/>
              <a:ext cx="1239840" cy="279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A61CEEF-A916-A9B7-42C5-FEA69BA2C3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4573" y="3456453"/>
                <a:ext cx="1252080" cy="2919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A70B1F4-B4CA-E362-056A-8ED91AAED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007" y="1368358"/>
            <a:ext cx="2591162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203" y="235131"/>
            <a:ext cx="5897218" cy="8842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FUNCTION INLINING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5544" y="1022021"/>
            <a:ext cx="3017520" cy="464871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E6DB9-D37A-E988-2F03-3E7CD465EED0}"/>
              </a:ext>
            </a:extLst>
          </p:cNvPr>
          <p:cNvSpPr txBox="1"/>
          <p:nvPr/>
        </p:nvSpPr>
        <p:spPr>
          <a:xfrm>
            <a:off x="5686169" y="1906259"/>
            <a:ext cx="63070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Function calls have an overhead we want to minimize.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can’t just “copy” same function code to every place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it’s been called. Instead, we find the single hot call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By gathering the relevant statistics and data,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tool will know for each callee function, it’s most important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Also, we want to work on only hot functions.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Functions who has the highest count of runtime instructions.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conclude, we will look for the hottest functions.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Then, we will look inside these functions for function calls of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hot functions. We will replace the calls, moderately  with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callee code.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0B1F4-B4CA-E362-056A-8ED91AAE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66" y="1359892"/>
            <a:ext cx="2591162" cy="3334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FD60D8-C3A4-37AD-8F94-3BAC2D71626A}"/>
              </a:ext>
            </a:extLst>
          </p:cNvPr>
          <p:cNvSpPr txBox="1"/>
          <p:nvPr/>
        </p:nvSpPr>
        <p:spPr>
          <a:xfrm>
            <a:off x="2914423" y="677250"/>
            <a:ext cx="223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function inlining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C6DA0-C169-416B-062D-F773FE484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25" y="235131"/>
            <a:ext cx="2483290" cy="6387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AF98D98-5DB2-6164-BF07-01728CD3D458}"/>
                  </a:ext>
                </a:extLst>
              </p14:cNvPr>
              <p14:cNvContentPartPr/>
              <p14:nvPr/>
            </p14:nvContentPartPr>
            <p14:xfrm>
              <a:off x="447053" y="2801973"/>
              <a:ext cx="2263320" cy="1905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AF98D98-5DB2-6164-BF07-01728CD3D4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933" y="2795853"/>
                <a:ext cx="2275560" cy="19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717DA6-F2FE-DCCF-E0FA-39F7C73EA014}"/>
                  </a:ext>
                </a:extLst>
              </p14:cNvPr>
              <p14:cNvContentPartPr/>
              <p14:nvPr/>
            </p14:nvContentPartPr>
            <p14:xfrm>
              <a:off x="2208533" y="1540533"/>
              <a:ext cx="771840" cy="1318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717DA6-F2FE-DCCF-E0FA-39F7C73EA0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2413" y="1534413"/>
                <a:ext cx="784080" cy="13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20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203" y="235131"/>
            <a:ext cx="5897218" cy="8842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 reordering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5544" y="1022021"/>
            <a:ext cx="3017520" cy="464871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E00FF18-ED1B-A537-D0BB-3B117402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694406"/>
            <a:ext cx="5470016" cy="29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0DF17-D89C-338B-E91A-BE83E6DAE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86" y="4099015"/>
            <a:ext cx="4864868" cy="15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E235AC-80AB-C332-DCCD-F8DFFE756D06}"/>
              </a:ext>
            </a:extLst>
          </p:cNvPr>
          <p:cNvSpPr txBox="1"/>
          <p:nvPr/>
        </p:nvSpPr>
        <p:spPr>
          <a:xfrm>
            <a:off x="143123" y="5914983"/>
            <a:ext cx="7927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Diagrams are from the article: </a:t>
            </a:r>
            <a:r>
              <a:rPr lang="en-GB" sz="1100" b="0" i="1" dirty="0">
                <a:solidFill>
                  <a:schemeClr val="bg1"/>
                </a:solidFill>
                <a:effectLst/>
                <a:latin typeface="Optimistic Display"/>
              </a:rPr>
              <a:t>Improving the performance of large-scale applications via basic block reordering</a:t>
            </a:r>
          </a:p>
          <a:p>
            <a:r>
              <a:rPr lang="en-GB" sz="1100" b="0" i="1" dirty="0">
                <a:solidFill>
                  <a:schemeClr val="bg1"/>
                </a:solidFill>
                <a:effectLst/>
                <a:latin typeface="Optimistic Display"/>
              </a:rPr>
              <a:t>(3.12.2021 By Meta, </a:t>
            </a:r>
            <a:r>
              <a:rPr lang="en-US" sz="1100" b="0" i="1" dirty="0">
                <a:solidFill>
                  <a:schemeClr val="bg1"/>
                </a:solidFill>
                <a:effectLst/>
                <a:latin typeface="Optimistic Text"/>
              </a:rPr>
              <a:t>Julián Mestre, Sergey </a:t>
            </a:r>
            <a:r>
              <a:rPr lang="en-US" sz="1100" b="0" i="1" dirty="0" err="1">
                <a:solidFill>
                  <a:schemeClr val="bg1"/>
                </a:solidFill>
                <a:effectLst/>
                <a:latin typeface="Optimistic Text"/>
              </a:rPr>
              <a:t>Pupyrev</a:t>
            </a:r>
            <a:r>
              <a:rPr lang="en-US" sz="1100" b="0" i="1" dirty="0">
                <a:solidFill>
                  <a:schemeClr val="bg1"/>
                </a:solidFill>
                <a:effectLst/>
                <a:latin typeface="Optimistic Text"/>
              </a:rPr>
              <a:t>)</a:t>
            </a:r>
            <a:endParaRPr lang="en-GB" sz="1100" b="0" i="1" dirty="0">
              <a:solidFill>
                <a:schemeClr val="bg1"/>
              </a:solidFill>
              <a:effectLst/>
              <a:latin typeface="Optimistic Displ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E6DB9-D37A-E988-2F03-3E7CD465EED0}"/>
              </a:ext>
            </a:extLst>
          </p:cNvPr>
          <p:cNvSpPr txBox="1"/>
          <p:nvPr/>
        </p:nvSpPr>
        <p:spPr>
          <a:xfrm>
            <a:off x="5963829" y="1960782"/>
            <a:ext cx="618932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By reordering the basic code blocks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such that hot code will be in the beginning of the routine.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We will fill more relevant cache blocks with hot code.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Thus, we should raise the hit rate of the cache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 JIT mode, we will instrument each trace and collect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statistics on Basic Blocks and their control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Afterwards we determine a new order of the flow,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by running an in-order traversal over the Control-flow Graph.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(Time Complexity O(VE))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store the relevant data at our profile file. (csv)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 Probe mode, we use the profile to </a:t>
            </a:r>
          </a:p>
        </p:txBody>
      </p:sp>
    </p:spTree>
    <p:extLst>
      <p:ext uri="{BB962C8B-B14F-4D97-AF65-F5344CB8AC3E}">
        <p14:creationId xmlns:p14="http://schemas.microsoft.com/office/powerpoint/2010/main" val="444878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32400" y="697846"/>
            <a:ext cx="5238173" cy="598147"/>
          </a:xfrm>
        </p:spPr>
        <p:txBody>
          <a:bodyPr/>
          <a:lstStyle/>
          <a:p>
            <a:r>
              <a:rPr lang="en-US" dirty="0"/>
              <a:t>PESUDO ALGORITHM FOR CREATING NEW ORDER OF 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3DC91FEF-6983-CF24-20C1-1323D619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147" y="0"/>
            <a:ext cx="5897218" cy="8842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 reordering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C8129C-69D6-2CF4-2497-05152D998F20}"/>
              </a:ext>
            </a:extLst>
          </p:cNvPr>
          <p:cNvSpPr/>
          <p:nvPr/>
        </p:nvSpPr>
        <p:spPr>
          <a:xfrm>
            <a:off x="365760" y="1502801"/>
            <a:ext cx="2051436" cy="7951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BBLs with same tail</a:t>
            </a:r>
            <a:endParaRPr lang="LID4096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49A8D6-5D84-3273-B15D-13CFDAB3EAE0}"/>
              </a:ext>
            </a:extLst>
          </p:cNvPr>
          <p:cNvSpPr/>
          <p:nvPr/>
        </p:nvSpPr>
        <p:spPr>
          <a:xfrm>
            <a:off x="2970658" y="1478951"/>
            <a:ext cx="2353586" cy="818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imaginary BBLs to locate very cold code</a:t>
            </a:r>
            <a:endParaRPr lang="LID4096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A9B619-9C1B-3028-4575-B926F0E5B73E}"/>
              </a:ext>
            </a:extLst>
          </p:cNvPr>
          <p:cNvSpPr/>
          <p:nvPr/>
        </p:nvSpPr>
        <p:spPr>
          <a:xfrm>
            <a:off x="5722119" y="1452219"/>
            <a:ext cx="2409444" cy="8746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 Control Flow Graph In Order custom traversal</a:t>
            </a: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FA0503-9EE8-0281-D973-52C304E3EEF5}"/>
              </a:ext>
            </a:extLst>
          </p:cNvPr>
          <p:cNvSpPr/>
          <p:nvPr/>
        </p:nvSpPr>
        <p:spPr>
          <a:xfrm>
            <a:off x="8831277" y="1444276"/>
            <a:ext cx="2162755" cy="667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BBL is the end of routine or was already visited?</a:t>
            </a:r>
            <a:endParaRPr lang="LID4096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53DFCF-620F-8EED-C236-C5C0B84226F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417196" y="1888445"/>
            <a:ext cx="553462" cy="119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57432F-9A08-45BB-2E4A-5B46A86AF39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324244" y="1888445"/>
            <a:ext cx="397875" cy="109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581916-EB51-8162-4FB7-12B3E85A5DB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8131563" y="1778231"/>
            <a:ext cx="699714" cy="11131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2404C7-9148-A8E8-3850-8BFE27C3EB6A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>
            <a:off x="9912655" y="2112185"/>
            <a:ext cx="191266" cy="50054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AA7527-6AB8-1A6B-7323-048539781734}"/>
              </a:ext>
            </a:extLst>
          </p:cNvPr>
          <p:cNvSpPr txBox="1"/>
          <p:nvPr/>
        </p:nvSpPr>
        <p:spPr>
          <a:xfrm>
            <a:off x="10004070" y="2243394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B13B4-EEB9-71AF-A5F7-17FEF6D51E15}"/>
              </a:ext>
            </a:extLst>
          </p:cNvPr>
          <p:cNvSpPr txBox="1"/>
          <p:nvPr/>
        </p:nvSpPr>
        <p:spPr>
          <a:xfrm>
            <a:off x="7796816" y="224339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LID4096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58E738-DFF7-700A-0672-06E64B8289BC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 flipH="1">
            <a:off x="6720178" y="2112185"/>
            <a:ext cx="3192477" cy="6395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D0A3A5A-4AED-168B-FFC9-E387F6D69612}"/>
              </a:ext>
            </a:extLst>
          </p:cNvPr>
          <p:cNvSpPr/>
          <p:nvPr/>
        </p:nvSpPr>
        <p:spPr>
          <a:xfrm>
            <a:off x="9078203" y="2612726"/>
            <a:ext cx="2051436" cy="9774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the new order and hot trace endpoint.</a:t>
            </a:r>
            <a:endParaRPr lang="LID4096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55436D5-5B12-3784-0779-700349C4480D}"/>
              </a:ext>
            </a:extLst>
          </p:cNvPr>
          <p:cNvSpPr/>
          <p:nvPr/>
        </p:nvSpPr>
        <p:spPr>
          <a:xfrm>
            <a:off x="5617499" y="2751746"/>
            <a:ext cx="2205358" cy="9774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Visit BBL</a:t>
            </a:r>
            <a:br>
              <a:rPr lang="en-US" dirty="0"/>
            </a:br>
            <a:r>
              <a:rPr lang="en-US" dirty="0"/>
              <a:t>and insert BBL into the new order vector</a:t>
            </a:r>
            <a:endParaRPr lang="LID4096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16E89E-BFB3-CF2C-EC33-9C373AA15822}"/>
              </a:ext>
            </a:extLst>
          </p:cNvPr>
          <p:cNvCxnSpPr>
            <a:cxnSpLocks/>
            <a:stCxn id="32" idx="2"/>
            <a:endCxn id="46" idx="0"/>
          </p:cNvCxnSpPr>
          <p:nvPr/>
        </p:nvCxnSpPr>
        <p:spPr>
          <a:xfrm>
            <a:off x="6720178" y="3729162"/>
            <a:ext cx="1640" cy="2586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62D6163-BF17-D09C-5F63-F6AB6B0DBC7B}"/>
              </a:ext>
            </a:extLst>
          </p:cNvPr>
          <p:cNvSpPr/>
          <p:nvPr/>
        </p:nvSpPr>
        <p:spPr>
          <a:xfrm>
            <a:off x="5619139" y="3987779"/>
            <a:ext cx="2205358" cy="9774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BBL’s tail ends with a direct branch to a non visited BBL inside the routine?</a:t>
            </a:r>
            <a:endParaRPr lang="LID4096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9590B6-CDBB-C9B4-5688-00E6EE824D3E}"/>
              </a:ext>
            </a:extLst>
          </p:cNvPr>
          <p:cNvCxnSpPr>
            <a:cxnSpLocks/>
            <a:stCxn id="46" idx="1"/>
            <a:endCxn id="62" idx="3"/>
          </p:cNvCxnSpPr>
          <p:nvPr/>
        </p:nvCxnSpPr>
        <p:spPr>
          <a:xfrm flipH="1" flipV="1">
            <a:off x="4989826" y="3384090"/>
            <a:ext cx="629313" cy="10923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37CF24F-1C31-C52D-52AA-567B46E8DE74}"/>
              </a:ext>
            </a:extLst>
          </p:cNvPr>
          <p:cNvSpPr txBox="1"/>
          <p:nvPr/>
        </p:nvSpPr>
        <p:spPr>
          <a:xfrm>
            <a:off x="5165620" y="3470164"/>
            <a:ext cx="48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LID4096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D8C713-085F-BCA1-270C-BFAD1B328268}"/>
              </a:ext>
            </a:extLst>
          </p:cNvPr>
          <p:cNvSpPr txBox="1"/>
          <p:nvPr/>
        </p:nvSpPr>
        <p:spPr>
          <a:xfrm>
            <a:off x="7919442" y="4217152"/>
            <a:ext cx="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LID4096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AF23321-1135-36DC-5E17-033C78FC98C8}"/>
              </a:ext>
            </a:extLst>
          </p:cNvPr>
          <p:cNvCxnSpPr>
            <a:cxnSpLocks/>
            <a:stCxn id="46" idx="3"/>
            <a:endCxn id="60" idx="1"/>
          </p:cNvCxnSpPr>
          <p:nvPr/>
        </p:nvCxnSpPr>
        <p:spPr>
          <a:xfrm>
            <a:off x="7824497" y="4476487"/>
            <a:ext cx="550519" cy="21999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7DCBB6C-DE81-9C59-E7F8-0FDA8D42FFAD}"/>
              </a:ext>
            </a:extLst>
          </p:cNvPr>
          <p:cNvSpPr/>
          <p:nvPr/>
        </p:nvSpPr>
        <p:spPr>
          <a:xfrm>
            <a:off x="8375016" y="3941197"/>
            <a:ext cx="2754623" cy="15105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the next BBL in function flow</a:t>
            </a:r>
          </a:p>
          <a:p>
            <a:pPr algn="ctr"/>
            <a:r>
              <a:rPr lang="en-US" dirty="0"/>
              <a:t>Either the next BBL by address or a new trace build try.</a:t>
            </a:r>
            <a:endParaRPr lang="LID4096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52335FE-5BBA-EE8C-965E-A88FDB8898C6}"/>
              </a:ext>
            </a:extLst>
          </p:cNvPr>
          <p:cNvSpPr/>
          <p:nvPr/>
        </p:nvSpPr>
        <p:spPr>
          <a:xfrm>
            <a:off x="2220055" y="2673400"/>
            <a:ext cx="2769771" cy="14213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Reorder branch target trace against fall-through trace, only if target is hotter.</a:t>
            </a:r>
          </a:p>
          <a:p>
            <a:pPr algn="ctr"/>
            <a:r>
              <a:rPr lang="en-US" dirty="0"/>
              <a:t>Go to new order next BBL</a:t>
            </a:r>
            <a:endParaRPr lang="LID4096" dirty="0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173B8826-9821-644C-D001-D8FF9D20F401}"/>
              </a:ext>
            </a:extLst>
          </p:cNvPr>
          <p:cNvCxnSpPr>
            <a:stCxn id="60" idx="3"/>
            <a:endCxn id="6" idx="0"/>
          </p:cNvCxnSpPr>
          <p:nvPr/>
        </p:nvCxnSpPr>
        <p:spPr>
          <a:xfrm flipH="1" flipV="1">
            <a:off x="9912655" y="1444276"/>
            <a:ext cx="1216984" cy="3252206"/>
          </a:xfrm>
          <a:prstGeom prst="curvedConnector4">
            <a:avLst>
              <a:gd name="adj1" fmla="val -59946"/>
              <a:gd name="adj2" fmla="val 107029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579AACCE-D39C-54D0-EE9D-65678F063697}"/>
              </a:ext>
            </a:extLst>
          </p:cNvPr>
          <p:cNvCxnSpPr>
            <a:cxnSpLocks/>
            <a:stCxn id="62" idx="2"/>
            <a:endCxn id="6" idx="0"/>
          </p:cNvCxnSpPr>
          <p:nvPr/>
        </p:nvCxnSpPr>
        <p:spPr>
          <a:xfrm rot="5400000" flipH="1" flipV="1">
            <a:off x="5433546" y="-384329"/>
            <a:ext cx="2650503" cy="6307714"/>
          </a:xfrm>
          <a:prstGeom prst="curvedConnector5">
            <a:avLst>
              <a:gd name="adj1" fmla="val -91723"/>
              <a:gd name="adj2" fmla="val 135225"/>
              <a:gd name="adj3" fmla="val 11852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830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32400" y="697846"/>
            <a:ext cx="5238173" cy="598147"/>
          </a:xfrm>
        </p:spPr>
        <p:txBody>
          <a:bodyPr/>
          <a:lstStyle/>
          <a:p>
            <a:r>
              <a:rPr lang="en-US" dirty="0"/>
              <a:t>NEW ORDER PROFILE CREATER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3DC91FEF-6983-CF24-20C1-1323D619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147" y="0"/>
            <a:ext cx="5897218" cy="8842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 reordering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2B7FE-DBD5-51AD-821A-1E25EBCA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63" y="1323032"/>
            <a:ext cx="8731048" cy="51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3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32400" y="697846"/>
            <a:ext cx="5238173" cy="598147"/>
          </a:xfrm>
        </p:spPr>
        <p:txBody>
          <a:bodyPr/>
          <a:lstStyle/>
          <a:p>
            <a:r>
              <a:rPr lang="en-US" dirty="0"/>
              <a:t>NEW ORDER PROFILE CREATER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3DC91FEF-6983-CF24-20C1-1323D619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147" y="0"/>
            <a:ext cx="5897218" cy="8842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 reordering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70DA7C-A9E2-0E39-E5DC-FE751C0B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14" y="1582084"/>
            <a:ext cx="9242322" cy="45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32400" y="697846"/>
            <a:ext cx="5238173" cy="598147"/>
          </a:xfrm>
        </p:spPr>
        <p:txBody>
          <a:bodyPr/>
          <a:lstStyle/>
          <a:p>
            <a:r>
              <a:rPr lang="en-US" dirty="0"/>
              <a:t>NEW ORDER PROFILE CREATER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3DC91FEF-6983-CF24-20C1-1323D619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147" y="0"/>
            <a:ext cx="5897218" cy="8842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 reordering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F98D5-F78E-31B8-997F-99DA159B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81" y="1455416"/>
            <a:ext cx="9212788" cy="470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9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1956411"/>
            <a:ext cx="4114800" cy="37988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era of computers(technology), performance is everything.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industry reaching a slow down in advancement in hardware. (The failure of moor’s law) We need new ways to improve performances.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FD9787-E788-F973-28EC-E63ADF1F806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r="265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32400" y="697846"/>
            <a:ext cx="5238173" cy="598147"/>
          </a:xfrm>
        </p:spPr>
        <p:txBody>
          <a:bodyPr/>
          <a:lstStyle/>
          <a:p>
            <a:r>
              <a:rPr lang="en-US" dirty="0"/>
              <a:t>NEW ORDER PROFILE CREATER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3DC91FEF-6983-CF24-20C1-1323D619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147" y="0"/>
            <a:ext cx="5897218" cy="8842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 reordering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4C372-FFB8-22D3-9102-A2C97979B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47" y="1518012"/>
            <a:ext cx="5763124" cy="52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0899-F6C3-68FA-6213-A5021B0B6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D987221-0328-E740-3647-D4352E095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79411" y="226222"/>
            <a:ext cx="4023360" cy="464871"/>
          </a:xfrm>
        </p:spPr>
        <p:txBody>
          <a:bodyPr/>
          <a:lstStyle/>
          <a:p>
            <a:r>
              <a:rPr lang="en-US" dirty="0"/>
              <a:t>Code Blocks Reordering</a:t>
            </a:r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DD04A-1DAC-27F9-7166-45705E9D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7" y="147098"/>
            <a:ext cx="7559128" cy="4353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A47CCD-0ED5-583D-8832-06268063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7" y="3622799"/>
            <a:ext cx="6804350" cy="18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from last year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201656"/>
              </p:ext>
            </p:extLst>
          </p:nvPr>
        </p:nvGraphicFramePr>
        <p:xfrm>
          <a:off x="0" y="1371600"/>
          <a:ext cx="12192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520" y="241898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Growth by sector </a:t>
            </a: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96309014"/>
              </p:ext>
            </p:extLst>
          </p:nvPr>
        </p:nvGraphicFramePr>
        <p:xfrm>
          <a:off x="595313" y="2406285"/>
          <a:ext cx="11001375" cy="2775993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1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2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3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SATISFIED CUTOMER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FABRIKAM WAS GREAT TO WORK WITH. LARISSA WAS MY REPRESENTATIVE AND SHE ANTICIPATED MY NEEDS AND WORKED DILIGENTLY TO FIX MY ISSUE.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11" name="Picture Placeholder 10" descr="portrait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16" name="Picture Placeholder 15" descr="portrait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885" t="18388" r="16167" b="36404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Picture Placeholder 17" descr="portrait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2" name="Picture Placeholder 21" descr="portrait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4" name="Picture Placeholder 23" descr="portrait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0" name="Picture Placeholder 19" descr="portrait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985" t="7844" r="6193" b="16511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300" dirty="0"/>
              <a:t>ANA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CEO</a:t>
            </a:r>
          </a:p>
          <a:p>
            <a:pPr marL="0" indent="0">
              <a:buNone/>
            </a:pPr>
            <a:r>
              <a:rPr lang="en-US" sz="1800" spc="300" dirty="0"/>
              <a:t>LARISSA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CFO</a:t>
            </a:r>
          </a:p>
          <a:p>
            <a:pPr marL="0" indent="0">
              <a:buNone/>
            </a:pPr>
            <a:r>
              <a:rPr lang="en-US" sz="1800" spc="300" dirty="0"/>
              <a:t>ROMAN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CTO</a:t>
            </a:r>
          </a:p>
          <a:p>
            <a:pPr marL="0" indent="0">
              <a:buNone/>
            </a:pPr>
            <a:r>
              <a:rPr lang="en-US" sz="1800" spc="300" dirty="0"/>
              <a:t>FEDERICO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CPO</a:t>
            </a:r>
          </a:p>
          <a:p>
            <a:pPr marL="0" indent="0">
              <a:buNone/>
            </a:pPr>
            <a:r>
              <a:rPr lang="en-US" sz="1800" spc="300" dirty="0"/>
              <a:t>ALEJANDRA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CMO</a:t>
            </a:r>
          </a:p>
          <a:p>
            <a:pPr marL="0" indent="0">
              <a:buNone/>
            </a:pPr>
            <a:r>
              <a:rPr lang="en-US" sz="1800" spc="300" dirty="0"/>
              <a:t>JIM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300" dirty="0"/>
              <a:t>quarterly</a:t>
            </a:r>
            <a:r>
              <a:rPr lang="en-US" sz="4800" dirty="0"/>
              <a:t> timeline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77953"/>
              </p:ext>
            </p:extLst>
          </p:nvPr>
        </p:nvGraphicFramePr>
        <p:xfrm>
          <a:off x="681249" y="2400407"/>
          <a:ext cx="10827912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26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789717619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6078397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5379072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920672763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4739526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31269635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023193756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420336204"/>
                    </a:ext>
                  </a:extLst>
                </a:gridCol>
              </a:tblGrid>
              <a:tr h="58521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JUL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SEP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OCT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NOV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DEC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JUN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q2</a:t>
            </a:r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/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EMPLOYEE OPPORTUNITIES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BUSINESS PRIORITIES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End of fiscal celebration on July 15th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day of learning on August 14th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Yoga on September 3rd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Seminar series begins September 10th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Increase customer satisfaction by 2%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Maintain growth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Initiative partnership with 3rd party organizations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98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q2 </a:t>
            </a:r>
          </a:p>
        </p:txBody>
      </p:sp>
      <p:pic>
        <p:nvPicPr>
          <p:cNvPr id="14" name="Picture Placeholder 13" descr="person staring at blueprints on a wall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6" name="Picture Placeholder 15" descr="sticky notes on a clear dry erase board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Picture Placeholder 18" descr="group of people at a conference table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pc="300" dirty="0"/>
              <a:t>BUSINESS </a:t>
            </a:r>
            <a:br>
              <a:rPr lang="en-US" spc="300" dirty="0"/>
            </a:br>
            <a:r>
              <a:rPr lang="en-US" spc="300" dirty="0"/>
              <a:t>PRIORITIES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Increase customer satisfaction by 2%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Maintain growth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ADDED </a:t>
            </a:r>
            <a:br>
              <a:rPr lang="en-US" sz="2400" spc="300" dirty="0"/>
            </a:br>
            <a:r>
              <a:rPr lang="en-US" sz="2400" spc="300" dirty="0"/>
              <a:t>PRIORITIES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Improve social media presence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EMPLOYEE OPPORTUNITIES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Interns begin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Indoor rec leagues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Chess tournaments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Big Game watching party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Customer satisfaction increased from 70 to 80%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  <a:p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+1 (589) 555-0199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victoria@fabrikam.com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7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91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D94E-362C-D451-EE69-535F5D33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3" y="407146"/>
            <a:ext cx="11040534" cy="604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13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156C0-92BE-7C09-F61A-082C6542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7" y="192449"/>
            <a:ext cx="9584266" cy="64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0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9BA42-74D4-FB04-C4A2-112E46DE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" y="84505"/>
            <a:ext cx="8602134" cy="4944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23066-EB56-ED89-DBCD-477962B5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3" y="5029363"/>
            <a:ext cx="6400800" cy="16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07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1E98D-4DAE-01C2-F08A-ABE47893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66" y="379988"/>
            <a:ext cx="7907868" cy="60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2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28" y="333435"/>
            <a:ext cx="5897218" cy="8842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628" y="1217673"/>
            <a:ext cx="3017520" cy="464871"/>
          </a:xfrm>
        </p:spPr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997" y="2130722"/>
            <a:ext cx="4646246" cy="3796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Optimize programs performance with binary translation and optimization techniques such as code reordering and inlining functions.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Our goal, is to maximize hit rate in the cache. And to reduce function calls throughput and strain on the stack and memory.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Thus, by using the Intel Pin and XED libraries and framework, we have created a custom tool to preform these 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91823-1AC5-08BA-55B5-6F65E46752E0}"/>
              </a:ext>
            </a:extLst>
          </p:cNvPr>
          <p:cNvSpPr txBox="1"/>
          <p:nvPr/>
        </p:nvSpPr>
        <p:spPr>
          <a:xfrm>
            <a:off x="403123" y="2261419"/>
            <a:ext cx="68417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Our target is to optimize programs performance,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by utilizing Binary translation and optimization  techniques.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By maximizing hit rate in the cache memory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reducing function calls overhead.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Our solution is a PGO (Profile guided Optimization).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Thus, we will implement a divide and conquer approach.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 initial run of our tool, to gather statistics and relevant data.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Afterwards, using the data will induce optimization.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we be done, using the Intel Pin and XED framework and libraries.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28" y="333435"/>
            <a:ext cx="5897218" cy="884238"/>
          </a:xfrm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implementation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627" y="1217673"/>
            <a:ext cx="3469489" cy="464871"/>
          </a:xfrm>
        </p:spPr>
        <p:txBody>
          <a:bodyPr/>
          <a:lstStyle/>
          <a:p>
            <a:r>
              <a:rPr lang="en-US" dirty="0"/>
              <a:t>KEY STARTERGY START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91823-1AC5-08BA-55B5-6F65E46752E0}"/>
              </a:ext>
            </a:extLst>
          </p:cNvPr>
          <p:cNvSpPr txBox="1"/>
          <p:nvPr/>
        </p:nvSpPr>
        <p:spPr>
          <a:xfrm>
            <a:off x="403123" y="2261419"/>
            <a:ext cx="6465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Our special approach for inlining functions and code reordering,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is to simplify decoded instructions with a wrapping ADT.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Thus, we simplified our challenges to sorting an array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or inserting one array inside another.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50CA7-641F-84D4-6590-A36376FE0AA8}"/>
              </a:ext>
            </a:extLst>
          </p:cNvPr>
          <p:cNvSpPr/>
          <p:nvPr/>
        </p:nvSpPr>
        <p:spPr>
          <a:xfrm>
            <a:off x="1012371" y="3722914"/>
            <a:ext cx="3050745" cy="1477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Decoded instruction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5E2F2D-F499-7ACC-1946-1004BBA53DC5}"/>
              </a:ext>
            </a:extLst>
          </p:cNvPr>
          <p:cNvSpPr/>
          <p:nvPr/>
        </p:nvSpPr>
        <p:spPr>
          <a:xfrm>
            <a:off x="1314449" y="4645479"/>
            <a:ext cx="2596243" cy="39188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Decoded instruction data</a:t>
            </a:r>
            <a:endParaRPr lang="LID4096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042068-EB0C-F6A4-0C7F-C06DABDC1233}"/>
              </a:ext>
            </a:extLst>
          </p:cNvPr>
          <p:cNvSpPr/>
          <p:nvPr/>
        </p:nvSpPr>
        <p:spPr>
          <a:xfrm>
            <a:off x="1314449" y="4245429"/>
            <a:ext cx="2596243" cy="26006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of instruction</a:t>
            </a:r>
            <a:endParaRPr lang="LID4096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E8101E-04C5-C0C5-28D1-FECCB1B37FBE}"/>
              </a:ext>
            </a:extLst>
          </p:cNvPr>
          <p:cNvSpPr/>
          <p:nvPr/>
        </p:nvSpPr>
        <p:spPr>
          <a:xfrm>
            <a:off x="4498521" y="4155621"/>
            <a:ext cx="2269672" cy="5470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69E39D-084C-C1EB-7A27-A9C85561C69A}"/>
              </a:ext>
            </a:extLst>
          </p:cNvPr>
          <p:cNvSpPr/>
          <p:nvPr/>
        </p:nvSpPr>
        <p:spPr>
          <a:xfrm>
            <a:off x="7682615" y="2786654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A0C335-A82F-A430-99C2-26C2DAF7BBDB}"/>
              </a:ext>
            </a:extLst>
          </p:cNvPr>
          <p:cNvSpPr/>
          <p:nvPr/>
        </p:nvSpPr>
        <p:spPr>
          <a:xfrm>
            <a:off x="7682615" y="3528242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40335-D9D3-8BE8-5D99-52B35CE49E4C}"/>
              </a:ext>
            </a:extLst>
          </p:cNvPr>
          <p:cNvSpPr/>
          <p:nvPr/>
        </p:nvSpPr>
        <p:spPr>
          <a:xfrm>
            <a:off x="7682615" y="4245429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149510-5EA5-F3CF-FE85-CD7C03E85935}"/>
              </a:ext>
            </a:extLst>
          </p:cNvPr>
          <p:cNvSpPr/>
          <p:nvPr/>
        </p:nvSpPr>
        <p:spPr>
          <a:xfrm>
            <a:off x="7682615" y="4987017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E45B2-14EB-4F46-93CE-2E3B138729AD}"/>
              </a:ext>
            </a:extLst>
          </p:cNvPr>
          <p:cNvSpPr txBox="1"/>
          <p:nvPr/>
        </p:nvSpPr>
        <p:spPr>
          <a:xfrm>
            <a:off x="7010483" y="2342394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before Reorder</a:t>
            </a:r>
            <a:endParaRPr lang="LID4096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5B09AD-1CC4-B1A1-88FF-B0738F4DC50E}"/>
              </a:ext>
            </a:extLst>
          </p:cNvPr>
          <p:cNvSpPr/>
          <p:nvPr/>
        </p:nvSpPr>
        <p:spPr>
          <a:xfrm>
            <a:off x="10161692" y="2786654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E21B0-F142-1FB7-6E38-E885CDB4578D}"/>
              </a:ext>
            </a:extLst>
          </p:cNvPr>
          <p:cNvSpPr/>
          <p:nvPr/>
        </p:nvSpPr>
        <p:spPr>
          <a:xfrm>
            <a:off x="10161692" y="3528242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9E473-C6F9-E506-913B-09F26E58BA8F}"/>
              </a:ext>
            </a:extLst>
          </p:cNvPr>
          <p:cNvSpPr/>
          <p:nvPr/>
        </p:nvSpPr>
        <p:spPr>
          <a:xfrm>
            <a:off x="10161692" y="4245429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FDBD0-3978-1964-F820-D71AD0D7FEA2}"/>
              </a:ext>
            </a:extLst>
          </p:cNvPr>
          <p:cNvSpPr/>
          <p:nvPr/>
        </p:nvSpPr>
        <p:spPr>
          <a:xfrm>
            <a:off x="10161692" y="4987017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42DB1-13D3-1FF2-FAEF-248DFA2D0816}"/>
              </a:ext>
            </a:extLst>
          </p:cNvPr>
          <p:cNvSpPr txBox="1"/>
          <p:nvPr/>
        </p:nvSpPr>
        <p:spPr>
          <a:xfrm>
            <a:off x="9489560" y="2342394"/>
            <a:ext cx="233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After Reorder</a:t>
            </a:r>
            <a:endParaRPr lang="LID4096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F0F5B1-DDA3-2DD1-7E14-61CAD0D54BC4}"/>
              </a:ext>
            </a:extLst>
          </p:cNvPr>
          <p:cNvSpPr/>
          <p:nvPr/>
        </p:nvSpPr>
        <p:spPr>
          <a:xfrm>
            <a:off x="5770945" y="1228548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59B5D5-39FB-72C9-0ED8-FF280941A67C}"/>
              </a:ext>
            </a:extLst>
          </p:cNvPr>
          <p:cNvSpPr/>
          <p:nvPr/>
        </p:nvSpPr>
        <p:spPr>
          <a:xfrm>
            <a:off x="7152291" y="1228548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85708-E82B-961B-CA36-B15C43C78149}"/>
              </a:ext>
            </a:extLst>
          </p:cNvPr>
          <p:cNvSpPr/>
          <p:nvPr/>
        </p:nvSpPr>
        <p:spPr>
          <a:xfrm>
            <a:off x="8505072" y="1239599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6A2CC7-578F-AB0D-AC8B-550611B5E7CE}"/>
              </a:ext>
            </a:extLst>
          </p:cNvPr>
          <p:cNvSpPr/>
          <p:nvPr/>
        </p:nvSpPr>
        <p:spPr>
          <a:xfrm>
            <a:off x="9805820" y="1239599"/>
            <a:ext cx="1134814" cy="642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DF1D71-2C97-AA1B-4EFF-F4D24B0EABFB}"/>
              </a:ext>
            </a:extLst>
          </p:cNvPr>
          <p:cNvSpPr/>
          <p:nvPr/>
        </p:nvSpPr>
        <p:spPr>
          <a:xfrm>
            <a:off x="6705683" y="182761"/>
            <a:ext cx="1134814" cy="64225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046791-D296-3BB0-6166-B5016E2C4839}"/>
              </a:ext>
            </a:extLst>
          </p:cNvPr>
          <p:cNvSpPr/>
          <p:nvPr/>
        </p:nvSpPr>
        <p:spPr>
          <a:xfrm>
            <a:off x="6858083" y="335161"/>
            <a:ext cx="1134814" cy="64225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C0700D-821C-9FFE-82EF-DE8302FDAB87}"/>
              </a:ext>
            </a:extLst>
          </p:cNvPr>
          <p:cNvSpPr/>
          <p:nvPr/>
        </p:nvSpPr>
        <p:spPr>
          <a:xfrm>
            <a:off x="7010483" y="487561"/>
            <a:ext cx="1134814" cy="64225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ADT INS1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E342A86-84FD-46BA-9A2A-11C8E33767CC}"/>
              </a:ext>
            </a:extLst>
          </p:cNvPr>
          <p:cNvCxnSpPr>
            <a:stCxn id="32" idx="3"/>
          </p:cNvCxnSpPr>
          <p:nvPr/>
        </p:nvCxnSpPr>
        <p:spPr>
          <a:xfrm>
            <a:off x="8145297" y="808691"/>
            <a:ext cx="247589" cy="669045"/>
          </a:xfrm>
          <a:prstGeom prst="curved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FCA3286-F76A-81A2-E487-C81108734609}"/>
              </a:ext>
            </a:extLst>
          </p:cNvPr>
          <p:cNvSpPr txBox="1"/>
          <p:nvPr/>
        </p:nvSpPr>
        <p:spPr>
          <a:xfrm>
            <a:off x="8297697" y="70936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Inlining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787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20921-99D5-C8B9-79E2-4EEC3A0CA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57" y="880707"/>
            <a:ext cx="7954485" cy="5096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2AC21-683B-853A-699B-658FC14FCDB5}"/>
              </a:ext>
            </a:extLst>
          </p:cNvPr>
          <p:cNvSpPr txBox="1"/>
          <p:nvPr/>
        </p:nvSpPr>
        <p:spPr>
          <a:xfrm>
            <a:off x="547007" y="6190717"/>
            <a:ext cx="7837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From the article: </a:t>
            </a:r>
            <a:r>
              <a:rPr lang="en-GB" sz="1400" i="1" dirty="0">
                <a:solidFill>
                  <a:schemeClr val="bg1"/>
                </a:solidFill>
              </a:rPr>
              <a:t>Aggressive Function Inlining with Global Code Reordering, IBM Research Lab Haifa 2006</a:t>
            </a:r>
            <a:r>
              <a:rPr lang="en-US" sz="1400" i="1" dirty="0">
                <a:solidFill>
                  <a:schemeClr val="bg1"/>
                </a:solidFill>
              </a:rPr>
              <a:t> </a:t>
            </a:r>
            <a:endParaRPr lang="LID4096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8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E578D-0804-446C-F1BE-1C350598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5" y="785443"/>
            <a:ext cx="10788616" cy="48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8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447A2E-1FB4-1B4D-535D-0990F4BB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19" y="250723"/>
            <a:ext cx="8800762" cy="63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74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F2F0C-01AC-D1F7-9816-339138F5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6" y="2123893"/>
            <a:ext cx="10726647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4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" id="{969BE826-8665-45F1-A77E-2C1BF61E0D92}" vid="{76896FC0-3EF9-4C10-B34C-BB4B0D9C6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02A8ED-1331-4C1D-8649-743D7BE164D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3D5DB56-3A71-4638-9571-EE877FD66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{994F56F1-7CEA-4347-B755-19D3186EE3C5}tf55661986_win32</Template>
  <TotalTime>11279</TotalTime>
  <Words>1381</Words>
  <Application>Microsoft Office PowerPoint</Application>
  <PresentationFormat>Widescreen</PresentationFormat>
  <Paragraphs>266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Assistant</vt:lpstr>
      <vt:lpstr>Biome Light</vt:lpstr>
      <vt:lpstr>Calibri</vt:lpstr>
      <vt:lpstr>Calibri Light</vt:lpstr>
      <vt:lpstr>Optimistic Display</vt:lpstr>
      <vt:lpstr>Optimistic Text</vt:lpstr>
      <vt:lpstr>Wingdings</vt:lpstr>
      <vt:lpstr>Office Theme</vt:lpstr>
      <vt:lpstr>Dynamic Binary Translation and Optimization Techniques  course 046275 spring 2023  </vt:lpstr>
      <vt:lpstr>Agenda</vt:lpstr>
      <vt:lpstr>PowerPoint Presentation</vt:lpstr>
      <vt:lpstr>INTRODUCTION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INLINING</vt:lpstr>
      <vt:lpstr>FUNCTION INLINING</vt:lpstr>
      <vt:lpstr>Code reordering</vt:lpstr>
      <vt:lpstr>Code reordering</vt:lpstr>
      <vt:lpstr>Code reordering</vt:lpstr>
      <vt:lpstr>Code reordering</vt:lpstr>
      <vt:lpstr>Code reordering</vt:lpstr>
      <vt:lpstr>Code reordering</vt:lpstr>
      <vt:lpstr>PowerPoint Presentation</vt:lpstr>
      <vt:lpstr>Results from last year</vt:lpstr>
      <vt:lpstr>Growth by sector</vt:lpstr>
      <vt:lpstr>Growth by sector </vt:lpstr>
      <vt:lpstr>A SATISFIED CUTOMER</vt:lpstr>
      <vt:lpstr>Meet the team</vt:lpstr>
      <vt:lpstr>What’s next</vt:lpstr>
      <vt:lpstr>quarterly timeline</vt:lpstr>
      <vt:lpstr>Goals for q2</vt:lpstr>
      <vt:lpstr>Goals for q2 </vt:lpstr>
      <vt:lpstr>SUMMARY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Binary Translation and Optimization Techniques  course 046275 spring 2023  </dc:title>
  <dc:creator>gil saiet</dc:creator>
  <cp:lastModifiedBy>gil saiet</cp:lastModifiedBy>
  <cp:revision>44</cp:revision>
  <dcterms:created xsi:type="dcterms:W3CDTF">2023-11-24T08:39:00Z</dcterms:created>
  <dcterms:modified xsi:type="dcterms:W3CDTF">2024-01-14T11:49:59Z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